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9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84" r:id="rId11"/>
    <p:sldId id="266" r:id="rId12"/>
    <p:sldId id="267" r:id="rId13"/>
    <p:sldId id="268" r:id="rId14"/>
    <p:sldId id="272" r:id="rId15"/>
    <p:sldId id="285" r:id="rId16"/>
    <p:sldId id="286" r:id="rId17"/>
    <p:sldId id="273" r:id="rId18"/>
    <p:sldId id="279" r:id="rId19"/>
    <p:sldId id="280" r:id="rId20"/>
    <p:sldId id="281" r:id="rId21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3"/>
      <p:bold r:id="rId24"/>
      <p:italic r:id="rId25"/>
      <p:boldItalic r:id="rId26"/>
    </p:embeddedFont>
    <p:embeddedFont>
      <p:font typeface="Arvo" panose="020B0604020202020204" charset="0"/>
      <p:regular r:id="rId27"/>
      <p:bold r:id="rId28"/>
      <p:italic r:id="rId29"/>
      <p:boldItalic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A51FE-1FB0-49AD-82BD-FFF00C407CB1}">
  <a:tblStyle styleId="{5BEA51FE-1FB0-49AD-82BD-FFF00C407C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40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222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133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asou-mo.ru/" TargetMode="External"/><Relationship Id="rId7" Type="http://schemas.openxmlformats.org/officeDocument/2006/relationships/hyperlink" Target="https://iro86.ru/index.php/2015-04-23-09-26-58/1456-funktsionalnaya-gramotnos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%D0%BF%D1%80%D0%B8%D0%BC%D0%B5%D1%80%D1%8B-%D0%B7%D0%B0%D0%B4%D0%B0%D1%87-pisa" TargetMode="External"/><Relationship Id="rId5" Type="http://schemas.openxmlformats.org/officeDocument/2006/relationships/hyperlink" Target="http://skiv.instrao.ru/" TargetMode="External"/><Relationship Id="rId4" Type="http://schemas.openxmlformats.org/officeDocument/2006/relationships/hyperlink" Target="http://www.centeroko.ru/pisa18/pisa2018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.io/guidelines/resources/roboto-noto-font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i="1" dirty="0" smtClean="0"/>
              <a:t>Формирование функциональной грамотности</a:t>
            </a:r>
            <a:endParaRPr sz="5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513443" y="3485322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Семинар-практикум  </a:t>
            </a:r>
          </a:p>
          <a:p>
            <a:r>
              <a:rPr lang="ru-RU" sz="1800" b="1" dirty="0" smtClean="0"/>
              <a:t>2022 год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696" y="225287"/>
            <a:ext cx="797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общеобразовательное учреждение «Средняя школа №19»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Виды (направления) функциональной грамотности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108450" y="1399302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/>
              <a:t>финансовая </a:t>
            </a:r>
            <a:r>
              <a:rPr lang="ru-RU" b="1" dirty="0" smtClean="0"/>
              <a:t>грамотность</a:t>
            </a:r>
          </a:p>
          <a:p>
            <a:pPr marL="0" lvl="0" indent="0" algn="ctr">
              <a:buNone/>
            </a:pPr>
            <a:endParaRPr b="1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752902" y="1978685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/>
              <a:t>глобальные </a:t>
            </a:r>
            <a:r>
              <a:rPr lang="ru-RU" b="1" dirty="0" smtClean="0"/>
              <a:t>компетенции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6634251" y="574500"/>
            <a:ext cx="237673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b="1" dirty="0" smtClean="0"/>
              <a:t>креативное мышление</a:t>
            </a:r>
          </a:p>
          <a:p>
            <a:pPr marL="0" lvl="0" indent="0" algn="ctr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874"/>
            <a:ext cx="3054626" cy="2036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6" y="2857266"/>
            <a:ext cx="3455615" cy="1937034"/>
          </a:xfrm>
          <a:prstGeom prst="rect">
            <a:avLst/>
          </a:prstGeom>
        </p:spPr>
      </p:pic>
      <p:pic>
        <p:nvPicPr>
          <p:cNvPr id="20" name="Picture 2" descr="Картинки по запросу что должен уметь специалист будущего"/>
          <p:cNvPicPr>
            <a:picLocks noChangeAspect="1" noChangeArrowheads="1"/>
          </p:cNvPicPr>
          <p:nvPr/>
        </p:nvPicPr>
        <p:blipFill>
          <a:blip r:embed="rId5" cstate="print"/>
          <a:srcRect t="5893"/>
          <a:stretch>
            <a:fillRect/>
          </a:stretch>
        </p:blipFill>
        <p:spPr bwMode="auto">
          <a:xfrm>
            <a:off x="6460435" y="1227320"/>
            <a:ext cx="2644965" cy="2272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1808923" y="1464365"/>
            <a:ext cx="5135216" cy="1789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dirty="0" smtClean="0"/>
              <a:t>Задание</a:t>
            </a:r>
            <a:endParaRPr sz="4000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«Давайте решим вместе…»</a:t>
            </a:r>
            <a:endParaRPr sz="4000" dirty="0"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Задание 1</a:t>
            </a:r>
            <a:r>
              <a:rPr lang="ru-RU" dirty="0" smtClean="0"/>
              <a:t> </a:t>
            </a:r>
            <a:r>
              <a:rPr lang="ru-RU" dirty="0"/>
              <a:t>«Команда лыжников»</a:t>
            </a: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2400" y="1384001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Тренер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лыжников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летних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тренировок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провёл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опрос 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спортсменов,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узнать,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скейтборды</a:t>
            </a:r>
            <a:r>
              <a:rPr lang="ru-RU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лыжероллеры.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algn="ctr"/>
            <a:r>
              <a:rPr lang="ru-RU" sz="1200" b="1" spc="10" dirty="0" smtClean="0">
                <a:latin typeface="Times New Roman" panose="02020603050405020304" pitchFamily="18" charset="0"/>
              </a:rPr>
              <a:t>Наличие скейтборда и лыжероллеров у спортсменов</a:t>
            </a:r>
          </a:p>
          <a:p>
            <a:pPr algn="ctr"/>
            <a:endParaRPr lang="ru-RU" sz="1200" b="1" spc="10" dirty="0">
              <a:latin typeface="Times New Roman" panose="02020603050405020304" pitchFamily="18" charset="0"/>
            </a:endParaRPr>
          </a:p>
          <a:p>
            <a:pPr algn="ctr"/>
            <a:endParaRPr lang="ru-RU" sz="1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92626"/>
              </p:ext>
            </p:extLst>
          </p:nvPr>
        </p:nvGraphicFramePr>
        <p:xfrm>
          <a:off x="152400" y="2776516"/>
          <a:ext cx="6095999" cy="1112520"/>
        </p:xfrm>
        <a:graphic>
          <a:graphicData uri="http://schemas.openxmlformats.org/drawingml/2006/table">
            <a:tbl>
              <a:tblPr firstRow="1" bandRow="1">
                <a:tableStyleId>{5BEA51FE-1FB0-49AD-82BD-FFF00C407CB1}</a:tableStyleId>
              </a:tblPr>
              <a:tblGrid>
                <a:gridCol w="2113722">
                  <a:extLst>
                    <a:ext uri="{9D8B030D-6E8A-4147-A177-3AD203B41FA5}">
                      <a16:colId xmlns:a16="http://schemas.microsoft.com/office/drawing/2014/main" val="3614153906"/>
                    </a:ext>
                  </a:extLst>
                </a:gridCol>
                <a:gridCol w="331304">
                  <a:extLst>
                    <a:ext uri="{9D8B030D-6E8A-4147-A177-3AD203B41FA5}">
                      <a16:colId xmlns:a16="http://schemas.microsoft.com/office/drawing/2014/main" val="4150228747"/>
                    </a:ext>
                  </a:extLst>
                </a:gridCol>
                <a:gridCol w="258417">
                  <a:extLst>
                    <a:ext uri="{9D8B030D-6E8A-4147-A177-3AD203B41FA5}">
                      <a16:colId xmlns:a16="http://schemas.microsoft.com/office/drawing/2014/main" val="1188857651"/>
                    </a:ext>
                  </a:extLst>
                </a:gridCol>
                <a:gridCol w="278296">
                  <a:extLst>
                    <a:ext uri="{9D8B030D-6E8A-4147-A177-3AD203B41FA5}">
                      <a16:colId xmlns:a16="http://schemas.microsoft.com/office/drawing/2014/main" val="949815296"/>
                    </a:ext>
                  </a:extLst>
                </a:gridCol>
                <a:gridCol w="284922">
                  <a:extLst>
                    <a:ext uri="{9D8B030D-6E8A-4147-A177-3AD203B41FA5}">
                      <a16:colId xmlns:a16="http://schemas.microsoft.com/office/drawing/2014/main" val="2181595596"/>
                    </a:ext>
                  </a:extLst>
                </a:gridCol>
                <a:gridCol w="258417">
                  <a:extLst>
                    <a:ext uri="{9D8B030D-6E8A-4147-A177-3AD203B41FA5}">
                      <a16:colId xmlns:a16="http://schemas.microsoft.com/office/drawing/2014/main" val="1638451828"/>
                    </a:ext>
                  </a:extLst>
                </a:gridCol>
                <a:gridCol w="298174">
                  <a:extLst>
                    <a:ext uri="{9D8B030D-6E8A-4147-A177-3AD203B41FA5}">
                      <a16:colId xmlns:a16="http://schemas.microsoft.com/office/drawing/2014/main" val="4003415500"/>
                    </a:ext>
                  </a:extLst>
                </a:gridCol>
                <a:gridCol w="324678">
                  <a:extLst>
                    <a:ext uri="{9D8B030D-6E8A-4147-A177-3AD203B41FA5}">
                      <a16:colId xmlns:a16="http://schemas.microsoft.com/office/drawing/2014/main" val="2621550572"/>
                    </a:ext>
                  </a:extLst>
                </a:gridCol>
                <a:gridCol w="324679">
                  <a:extLst>
                    <a:ext uri="{9D8B030D-6E8A-4147-A177-3AD203B41FA5}">
                      <a16:colId xmlns:a16="http://schemas.microsoft.com/office/drawing/2014/main" val="3673751921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3112198698"/>
                    </a:ext>
                  </a:extLst>
                </a:gridCol>
                <a:gridCol w="470452">
                  <a:extLst>
                    <a:ext uri="{9D8B030D-6E8A-4147-A177-3AD203B41FA5}">
                      <a16:colId xmlns:a16="http://schemas.microsoft.com/office/drawing/2014/main" val="382387109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443189364"/>
                    </a:ext>
                  </a:extLst>
                </a:gridCol>
                <a:gridCol w="397564">
                  <a:extLst>
                    <a:ext uri="{9D8B030D-6E8A-4147-A177-3AD203B41FA5}">
                      <a16:colId xmlns:a16="http://schemas.microsoft.com/office/drawing/2014/main" val="233337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8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скейтборд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8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лыжероллеры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1522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48" y="696950"/>
            <a:ext cx="2261152" cy="226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Задание 2. Найденыш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5165" y="1377184"/>
            <a:ext cx="5459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прогулке пятиклассники увидели, как на углу улицы остановился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автомобиль и из открывшейся дверцы на тротуар полетел странный чёрно-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белый клубочек. Это был котёнок. Так владельцы автомобиля избавились от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него. Дети подобрали котёнка и сделали всё, чтобы помочь ему. Маша и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Серёжа стали звонить родителям: не разрешат ли они забрать найдёныша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домой. Мама Маши сразу согласилась. Так пятиклассники спасли котёнка, 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нашёл</a:t>
            </a:r>
            <a:r>
              <a:rPr lang="ru-RU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настоящих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хозяев.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39" y="1158774"/>
            <a:ext cx="2635411" cy="175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Задание 3. </a:t>
            </a:r>
            <a:r>
              <a:rPr lang="ru-RU" dirty="0"/>
              <a:t>Школа будущего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53735" y="1373963"/>
            <a:ext cx="54076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065" marR="146050" indent="449580" algn="just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 нравится ваша школа? Что бы вы хотели в ней изменить? Как вы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думаете,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какой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будет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будущем,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100?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065" marR="146050" indent="449580"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Предлагаем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задуматься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 этими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вопросами при</a:t>
            </a:r>
            <a:r>
              <a:rPr lang="ru-RU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последующих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заданий.</a:t>
            </a:r>
          </a:p>
          <a:p>
            <a:pPr marL="957580" marR="965835" algn="ctr"/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7580" marR="965835" algn="ctr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Проявите</a:t>
            </a:r>
            <a:r>
              <a:rPr lang="ru-RU" sz="18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воображение!</a:t>
            </a:r>
          </a:p>
          <a:p>
            <a:pPr marL="957580" marR="965200" algn="ctr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Успехов!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14" y="2908850"/>
            <a:ext cx="2710569" cy="1941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45" y="629920"/>
            <a:ext cx="2673894" cy="1785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47" y="2666625"/>
            <a:ext cx="2372853" cy="184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Задание 4. Как составляли семейный бюджет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2037" y="1347458"/>
            <a:ext cx="62093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день папа и мама сели за стол и предложили Кате и Кириллу составить список обязательных расходов, на которые необходимо отложить деньги, прежде чем планировать другие траты.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задачу, Кирилл предложил Кате: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давай каждый из нас составит свой список, а родители потом проверят и скажут, кто из нас лучше справился.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Давай, – обрадовалась Катя. – Вот увидишь, я это сделаю лучше!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вместе с родителями изучаете списки обязательных расходов, которые составили дети. Какие необязательные расходы вы обнаружили в списках, составленных Катей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Кириллом?</a:t>
            </a:r>
          </a:p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Кати: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заплатили за квартиру, оплатили электричество, заплатили за телефон, купили проездные билеты на месяц, оплатили интернет, купили билеты на выставку.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Кирилла: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транспортные расходы, оплата телефона, оплата электричества, расходы на посещение кафе с друзьями, деньги на питание, деньги на интернет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24" y="1677573"/>
            <a:ext cx="3090551" cy="2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Задание 5. </a:t>
            </a:r>
            <a:r>
              <a:rPr lang="ru-RU" dirty="0"/>
              <a:t>Аня и её собака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2037" y="1347458"/>
            <a:ext cx="6209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660" y="1433409"/>
            <a:ext cx="52677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45" indent="142875"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Ани</a:t>
            </a:r>
            <a:r>
              <a:rPr lang="ru-RU" sz="16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собака,</a:t>
            </a:r>
            <a:r>
              <a:rPr lang="ru-RU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которую</a:t>
            </a:r>
            <a:r>
              <a:rPr lang="ru-RU" sz="16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зовут</a:t>
            </a:r>
            <a:r>
              <a:rPr lang="ru-RU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Мартин.</a:t>
            </a:r>
            <a:r>
              <a:rPr lang="ru-RU" sz="1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Аня</a:t>
            </a:r>
            <a:r>
              <a:rPr lang="ru-RU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своего </a:t>
            </a:r>
            <a:r>
              <a:rPr lang="ru-RU" sz="16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пса</a:t>
            </a:r>
            <a:r>
              <a:rPr lang="ru-RU" sz="16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интересуется</a:t>
            </a:r>
            <a:r>
              <a:rPr lang="ru-RU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всем,</a:t>
            </a:r>
            <a:r>
              <a:rPr lang="ru-RU" sz="16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6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связано</a:t>
            </a:r>
            <a:r>
              <a:rPr lang="ru-RU" sz="16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собаками.</a:t>
            </a:r>
            <a:r>
              <a:rPr lang="ru-RU" sz="16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ru-RU" sz="16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прочитала,</a:t>
            </a:r>
            <a:r>
              <a:rPr lang="ru-RU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</a:t>
            </a:r>
            <a:r>
              <a:rPr lang="ru-RU" sz="16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</a:t>
            </a:r>
            <a:r>
              <a:rPr lang="ru-RU" sz="16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научных</a:t>
            </a:r>
            <a:r>
              <a:rPr lang="ru-RU" sz="16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исследований,</a:t>
            </a:r>
            <a:r>
              <a:rPr lang="ru-RU" sz="16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1600" spc="10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</a:t>
            </a:r>
            <a:r>
              <a:rPr lang="ru-RU" sz="1600" spc="9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собаки</a:t>
            </a:r>
            <a:r>
              <a:rPr lang="ru-RU" sz="1600" spc="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произошли</a:t>
            </a:r>
            <a:r>
              <a:rPr lang="ru-RU" sz="1600" spc="16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600" spc="16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волков,</a:t>
            </a:r>
            <a:r>
              <a:rPr lang="ru-RU" sz="1600" spc="16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хотя</a:t>
            </a:r>
            <a:r>
              <a:rPr lang="ru-RU" sz="1600" spc="16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</a:t>
            </a:r>
            <a:r>
              <a:rPr lang="ru-RU" sz="1600" spc="16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собачьих</a:t>
            </a:r>
            <a:r>
              <a:rPr lang="ru-RU" sz="1600" spc="16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</a:t>
            </a:r>
            <a:r>
              <a:rPr lang="ru-RU" sz="1600" spc="16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внешне</a:t>
            </a:r>
            <a:r>
              <a:rPr lang="ru-RU" sz="1600" spc="16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совсем</a:t>
            </a:r>
            <a:r>
              <a:rPr lang="ru-RU" sz="1600" spc="17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600" spc="-33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похожи на волка. Ещё она узнала, что благодаря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одомашниванию</a:t>
            </a:r>
            <a:r>
              <a:rPr lang="ru-RU" sz="16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дружбе</a:t>
            </a:r>
            <a:r>
              <a:rPr lang="ru-RU" sz="16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человеком</a:t>
            </a:r>
            <a:r>
              <a:rPr lang="ru-RU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spc="24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</a:t>
            </a:r>
            <a:r>
              <a:rPr lang="ru-RU" sz="1600" spc="24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изменилась</a:t>
            </a:r>
            <a:r>
              <a:rPr lang="ru-RU" sz="1600" spc="25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600" spc="24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z="1600" spc="24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внешность,</a:t>
            </a:r>
            <a:r>
              <a:rPr lang="ru-RU" sz="1600" spc="24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1600" spc="25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33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ДНК</a:t>
            </a:r>
            <a:r>
              <a:rPr lang="ru-RU" sz="1600" spc="1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(гены).</a:t>
            </a:r>
            <a:r>
              <a:rPr lang="ru-RU" sz="1600" spc="1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z="1600" spc="10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1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отличие</a:t>
            </a:r>
            <a:r>
              <a:rPr lang="ru-RU" sz="1600" spc="1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600" spc="11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волков,</a:t>
            </a:r>
            <a:r>
              <a:rPr lang="ru-RU" sz="1600" spc="10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собаки</a:t>
            </a:r>
            <a:r>
              <a:rPr lang="ru-RU" sz="1600" spc="1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</a:t>
            </a:r>
            <a:r>
              <a:rPr lang="ru-RU" sz="1600" spc="10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переваривать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растительную</a:t>
            </a:r>
            <a:r>
              <a:rPr lang="ru-RU" sz="1600" spc="-2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пищу,</a:t>
            </a:r>
            <a:r>
              <a:rPr lang="ru-RU" sz="1600" spc="-1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-1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ru-RU" sz="1600" spc="-1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числе</a:t>
            </a:r>
            <a:r>
              <a:rPr lang="ru-RU" sz="1600" spc="-1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хлеб,</a:t>
            </a:r>
            <a:r>
              <a:rPr lang="ru-RU" sz="1600" spc="-1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кашу</a:t>
            </a:r>
            <a:r>
              <a:rPr lang="ru-RU" sz="1600" spc="-1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600" spc="-5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E0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фрукты.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5" y="1584808"/>
            <a:ext cx="3553654" cy="23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Задание 6. Погружение</a:t>
            </a:r>
            <a:endParaRPr dirty="0"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1739" y="684346"/>
            <a:ext cx="2226365" cy="2270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2910" y="1403221"/>
            <a:ext cx="59686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2012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известный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режиссер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Джеймс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Кэмерон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снявший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такие    </a:t>
            </a:r>
            <a:r>
              <a:rPr lang="ru-RU" sz="18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фильмы, как «Терминатор», «Титаник» и «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Аватар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совершил третье в</a:t>
            </a:r>
            <a:r>
              <a:rPr lang="ru-RU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истории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человечества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погружение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самую глубокую часть мирового океана –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Марианскую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впадину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Марианский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жёлоб).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Легендарный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режиссёр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первым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человеком,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совершил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погружение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одиночку.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Ему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удалось</a:t>
            </a:r>
            <a:r>
              <a:rPr lang="ru-RU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обследовать около полутора километров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Бездны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Челледжера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Кэмерон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оставался на дне до тех пор, пока у его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аппарата</a:t>
            </a:r>
            <a:r>
              <a:rPr lang="ru-RU" sz="1800" spc="4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Deepsea</a:t>
            </a:r>
            <a:r>
              <a:rPr lang="ru-RU" sz="1800" spc="4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Challenger</a:t>
            </a:r>
            <a:r>
              <a:rPr lang="ru-RU" sz="1800" spc="4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800" spc="4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отказал последний</a:t>
            </a:r>
            <a:r>
              <a:rPr lang="ru-RU" sz="18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двигатель.</a:t>
            </a:r>
            <a:r>
              <a:rPr lang="ru-RU" sz="18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своих</a:t>
            </a:r>
            <a:r>
              <a:rPr lang="ru-RU" sz="18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ощущениях</a:t>
            </a:r>
            <a:r>
              <a:rPr lang="ru-RU" sz="18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Джеймс</a:t>
            </a:r>
            <a:r>
              <a:rPr lang="ru-RU" sz="18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Кэмерон</a:t>
            </a:r>
            <a:r>
              <a:rPr lang="ru-RU" sz="18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рассказал</a:t>
            </a:r>
            <a:r>
              <a:rPr lang="ru-RU" sz="18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газете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«Аргументы и факты»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440802" y="1458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9800"/>
                </a:solidFill>
              </a:rPr>
              <a:t>ссылки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94490" y="2482967"/>
            <a:ext cx="8730849" cy="2327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2000" dirty="0" smtClean="0">
              <a:hlinkClick r:id="rId3"/>
            </a:endParaRP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1800" dirty="0" smtClean="0">
              <a:hlinkClick r:id="rId3"/>
            </a:endParaRP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1800" dirty="0">
              <a:hlinkClick r:id="rId3"/>
            </a:endParaRP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1800" dirty="0" smtClean="0">
              <a:hlinkClick r:id="rId3"/>
            </a:endParaRP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1800" dirty="0">
              <a:hlinkClick r:id="rId3"/>
            </a:endParaRP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1800" dirty="0" smtClean="0">
              <a:hlinkClick r:id="rId3"/>
            </a:endParaRP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r>
              <a:rPr lang="ru-RU" sz="1700" dirty="0" smtClean="0">
                <a:hlinkClick r:id="rId3"/>
              </a:rPr>
              <a:t>ЦНППМПР Московская область - ЦЕНТР (asou-mo.ru)</a:t>
            </a:r>
            <a:r>
              <a:rPr lang="ru-RU" sz="1700" dirty="0" smtClean="0"/>
              <a:t>-учитель будущего;</a:t>
            </a: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r>
              <a:rPr lang="ru-RU" sz="1700" dirty="0">
                <a:hlinkClick r:id="rId4"/>
              </a:rPr>
              <a:t>Исследование </a:t>
            </a:r>
            <a:r>
              <a:rPr lang="en-US" sz="1700" dirty="0">
                <a:hlinkClick r:id="rId4"/>
              </a:rPr>
              <a:t>PISA-2018. </a:t>
            </a:r>
            <a:r>
              <a:rPr lang="ru-RU" sz="1700" dirty="0">
                <a:hlinkClick r:id="rId4"/>
              </a:rPr>
              <a:t>Подготовка (</a:t>
            </a:r>
            <a:r>
              <a:rPr lang="en-US" sz="1700" dirty="0">
                <a:hlinkClick r:id="rId4"/>
              </a:rPr>
              <a:t>centeroko.ru</a:t>
            </a:r>
            <a:r>
              <a:rPr lang="en-US" sz="1700" dirty="0" smtClean="0">
                <a:hlinkClick r:id="rId4"/>
              </a:rPr>
              <a:t>)</a:t>
            </a:r>
            <a:r>
              <a:rPr lang="ru-RU" sz="1700" dirty="0" smtClean="0"/>
              <a:t>- центр оценки качества образования;</a:t>
            </a: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r>
              <a:rPr lang="ru-RU" sz="1700" dirty="0" smtClean="0">
                <a:hlinkClick r:id="rId5"/>
              </a:rPr>
              <a:t>Сетевой </a:t>
            </a:r>
            <a:r>
              <a:rPr lang="ru-RU" sz="1700" dirty="0">
                <a:hlinkClick r:id="rId5"/>
              </a:rPr>
              <a:t>комплекс информационного взаимодействия субъектов Российской Федерации в проекте «Мониторинг формирования функциональной грамотности учащихся» (instrao.ru</a:t>
            </a:r>
            <a:r>
              <a:rPr lang="ru-RU" sz="1700" dirty="0" smtClean="0">
                <a:hlinkClick r:id="rId5"/>
              </a:rPr>
              <a:t>)</a:t>
            </a:r>
            <a:r>
              <a:rPr lang="ru-RU" sz="1700" dirty="0" smtClean="0"/>
              <a:t>;</a:t>
            </a: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r>
              <a:rPr lang="ru-RU" sz="1700" dirty="0">
                <a:hlinkClick r:id="rId6"/>
              </a:rPr>
              <a:t>ФИОКО - Открытые задания PISA (fioco.ru</a:t>
            </a:r>
            <a:r>
              <a:rPr lang="ru-RU" sz="1700" dirty="0" smtClean="0">
                <a:hlinkClick r:id="rId6"/>
              </a:rPr>
              <a:t>)</a:t>
            </a:r>
            <a:r>
              <a:rPr lang="ru-RU" sz="1700" dirty="0" smtClean="0"/>
              <a:t>;</a:t>
            </a: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r>
              <a:rPr lang="en-US" sz="1700" dirty="0">
                <a:hlinkClick r:id="rId7"/>
              </a:rPr>
              <a:t>https://</a:t>
            </a:r>
            <a:r>
              <a:rPr lang="en-US" sz="1700" dirty="0" smtClean="0">
                <a:hlinkClick r:id="rId7"/>
              </a:rPr>
              <a:t>iro86.ru/index.php/2015-04-23-09-26-58/1456-funktsionalnaya-gramotnost</a:t>
            </a:r>
            <a:r>
              <a:rPr lang="ru-RU" sz="1700" dirty="0" smtClean="0"/>
              <a:t> - виртуальная методическая площадка по сопровождению развития функциональной грамотности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 smtClean="0"/>
              <a:t> </a:t>
            </a:r>
          </a:p>
          <a:p>
            <a:pPr marL="342900" lvl="0" indent="-342900" algn="ctr">
              <a:spcBef>
                <a:spcPts val="0"/>
              </a:spcBef>
              <a:buFontTx/>
              <a:buChar char="-"/>
            </a:pPr>
            <a:endParaRPr lang="ru-RU" sz="2000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 smtClean="0"/>
          </a:p>
          <a:p>
            <a:pPr marL="0" lvl="0" indent="0" algn="ctr">
              <a:spcBef>
                <a:spcPts val="0"/>
              </a:spcBef>
              <a:buNone/>
            </a:pPr>
            <a:endParaRPr sz="2000" b="1" dirty="0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4138820" y="189812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Нормативная база:</a:t>
            </a:r>
            <a:endParaRPr sz="2800" dirty="0"/>
          </a:p>
        </p:txBody>
      </p:sp>
      <p:sp>
        <p:nvSpPr>
          <p:cNvPr id="513" name="Google Shape;513;p3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8077934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Tx/>
              <a:buChar char="-"/>
            </a:pPr>
            <a:endParaRPr lang="ru-RU" sz="1400" dirty="0" smtClean="0"/>
          </a:p>
          <a:p>
            <a:pPr marL="285750" lvl="0" indent="-285750">
              <a:buFontTx/>
              <a:buChar char="-"/>
            </a:pPr>
            <a:r>
              <a:rPr lang="ru-RU" sz="1400" dirty="0" smtClean="0"/>
              <a:t>Письмо Министерства Просвещения РФ от 15.09.2021 №581/03 «Об организации работы по повышению качества образования в субъектах Российской Федерации»;</a:t>
            </a:r>
            <a:endParaRPr lang="ru-RU" sz="1400" dirty="0"/>
          </a:p>
          <a:p>
            <a:pPr marL="285750" lvl="0" indent="-285750">
              <a:buFontTx/>
              <a:buChar char="-"/>
            </a:pPr>
            <a:r>
              <a:rPr lang="ru-RU" sz="1400" dirty="0" smtClean="0"/>
              <a:t>Приказ ДО и МП ХМАО-Югры от 16.09.2021 №1233 «Об </a:t>
            </a:r>
            <a:r>
              <a:rPr lang="ru-RU" sz="1400" dirty="0"/>
              <a:t>организации работы по повышению функциональной грамотности обучающихся общеобразовательных организаций Ханты-Мансийского автономного округа – </a:t>
            </a:r>
            <a:r>
              <a:rPr lang="ru-RU" sz="1400" smtClean="0"/>
              <a:t>Югры»;</a:t>
            </a:r>
            <a:endParaRPr lang="ru-RU" sz="1400" dirty="0" smtClean="0"/>
          </a:p>
          <a:p>
            <a:pPr marL="285750" lvl="0" indent="-285750">
              <a:buFontTx/>
              <a:buChar char="-"/>
            </a:pPr>
            <a:r>
              <a:rPr lang="ru-RU" sz="1400" dirty="0" smtClean="0"/>
              <a:t>Приказ </a:t>
            </a:r>
            <a:r>
              <a:rPr lang="ru-RU" sz="1400" dirty="0"/>
              <a:t>ДО и МП ХМАО-Югры от </a:t>
            </a:r>
            <a:r>
              <a:rPr lang="ru-RU" sz="1400" dirty="0" smtClean="0"/>
              <a:t>20.09.2021 № 1244 «Об </a:t>
            </a:r>
            <a:r>
              <a:rPr lang="ru-RU" sz="1400" dirty="0"/>
              <a:t>утверждении регионального плана мероприятий («дорожная карта»), направленных на формирование и оценку функциональной грамотности обучающихся общеобразовательных организаций Ханты-Мансийского автономного округа – Югры на 2021-2022 учебный </a:t>
            </a:r>
            <a:r>
              <a:rPr lang="ru-RU" sz="1400" dirty="0" smtClean="0"/>
              <a:t>год»</a:t>
            </a:r>
            <a:endParaRPr sz="1400" dirty="0">
              <a:solidFill>
                <a:srgbClr val="3F5378"/>
              </a:solidFill>
            </a:endParaRPr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15" name="Google Shape;515;p35"/>
          <p:cNvSpPr/>
          <p:nvPr/>
        </p:nvSpPr>
        <p:spPr>
          <a:xfrm>
            <a:off x="309226" y="634068"/>
            <a:ext cx="315499" cy="283210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 и задачи: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2895599" y="1581660"/>
            <a:ext cx="5632173" cy="2544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 smtClean="0">
                <a:solidFill>
                  <a:srgbClr val="FF9800"/>
                </a:solidFill>
              </a:rPr>
              <a:t>Задачи:</a:t>
            </a:r>
          </a:p>
          <a:p>
            <a:pPr lvl="0" algn="just"/>
            <a:r>
              <a:rPr lang="ru-RU" sz="1400" dirty="0"/>
              <a:t>Актуализировать представления о функциональной грамотности обучающихся.</a:t>
            </a:r>
          </a:p>
          <a:p>
            <a:pPr lvl="0" algn="just"/>
            <a:r>
              <a:rPr lang="ru-RU" sz="1400" dirty="0" smtClean="0"/>
              <a:t>Познакомиться </a:t>
            </a:r>
            <a:r>
              <a:rPr lang="ru-RU" sz="1400" b="1" dirty="0"/>
              <a:t>с</a:t>
            </a:r>
            <a:r>
              <a:rPr lang="ru-RU" sz="1400" dirty="0"/>
              <a:t> понятием «функциональная грамотность», её составляющими и способами формирования данного образовательного результата;</a:t>
            </a:r>
          </a:p>
          <a:p>
            <a:pPr algn="just"/>
            <a:r>
              <a:rPr lang="ru-RU" sz="1400" dirty="0" smtClean="0"/>
              <a:t>Мотивация </a:t>
            </a:r>
            <a:r>
              <a:rPr lang="ru-RU" sz="1400" dirty="0"/>
              <a:t>к самообразованию в соответствии с новыми требованиями к организации образовательной деятельности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400" b="1" dirty="0"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540003" y="4223250"/>
            <a:ext cx="3173922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50031" y="1797658"/>
            <a:ext cx="2147101" cy="2112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создание условий </a:t>
            </a:r>
            <a:r>
              <a:rPr lang="ru-RU" dirty="0"/>
              <a:t>для формирования представления </a:t>
            </a:r>
            <a:r>
              <a:rPr lang="ru-RU" dirty="0" smtClean="0"/>
              <a:t>о функциональной грамотности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36;p37"/>
          <p:cNvGrpSpPr/>
          <p:nvPr/>
        </p:nvGrpSpPr>
        <p:grpSpPr>
          <a:xfrm>
            <a:off x="375322" y="4391177"/>
            <a:ext cx="309041" cy="403123"/>
            <a:chOff x="590250" y="244200"/>
            <a:chExt cx="407975" cy="532175"/>
          </a:xfrm>
        </p:grpSpPr>
        <p:sp>
          <p:nvSpPr>
            <p:cNvPr id="23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579;p37"/>
          <p:cNvGrpSpPr/>
          <p:nvPr/>
        </p:nvGrpSpPr>
        <p:grpSpPr>
          <a:xfrm>
            <a:off x="814275" y="4491735"/>
            <a:ext cx="314590" cy="269367"/>
            <a:chOff x="1934025" y="1001650"/>
            <a:chExt cx="415300" cy="355600"/>
          </a:xfrm>
        </p:grpSpPr>
        <p:sp>
          <p:nvSpPr>
            <p:cNvPr id="38" name="Google Shape;580;p37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1;p37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2;p37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3;p37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693;p37"/>
          <p:cNvGrpSpPr/>
          <p:nvPr/>
        </p:nvGrpSpPr>
        <p:grpSpPr>
          <a:xfrm>
            <a:off x="1278848" y="4470910"/>
            <a:ext cx="349624" cy="331179"/>
            <a:chOff x="2583100" y="2973775"/>
            <a:chExt cx="461550" cy="437200"/>
          </a:xfrm>
        </p:grpSpPr>
        <p:sp>
          <p:nvSpPr>
            <p:cNvPr id="43" name="Google Shape;694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95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727;p37"/>
          <p:cNvGrpSpPr/>
          <p:nvPr/>
        </p:nvGrpSpPr>
        <p:grpSpPr>
          <a:xfrm>
            <a:off x="1788835" y="4463525"/>
            <a:ext cx="324721" cy="266602"/>
            <a:chOff x="2599525" y="3688600"/>
            <a:chExt cx="428675" cy="351950"/>
          </a:xfrm>
        </p:grpSpPr>
        <p:sp>
          <p:nvSpPr>
            <p:cNvPr id="46" name="Google Shape;728;p37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29;p37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30;p37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76" y="4451562"/>
            <a:ext cx="286537" cy="304826"/>
          </a:xfrm>
          <a:prstGeom prst="rect">
            <a:avLst/>
          </a:prstGeom>
        </p:spPr>
      </p:pic>
      <p:grpSp>
        <p:nvGrpSpPr>
          <p:cNvPr id="50" name="Google Shape;679;p37"/>
          <p:cNvGrpSpPr/>
          <p:nvPr/>
        </p:nvGrpSpPr>
        <p:grpSpPr>
          <a:xfrm>
            <a:off x="2656531" y="4472747"/>
            <a:ext cx="311806" cy="293361"/>
            <a:chOff x="5972700" y="2330200"/>
            <a:chExt cx="411625" cy="387275"/>
          </a:xfrm>
        </p:grpSpPr>
        <p:sp>
          <p:nvSpPr>
            <p:cNvPr id="51" name="Google Shape;680;p3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1;p3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Roboto Condensed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Roboto 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F5378"/>
                </a:solidFill>
                <a:hlinkClick r:id="rId3"/>
              </a:rPr>
              <a:t>https://material.io/guidelines/resources/roboto-noto-fonts.html</a:t>
            </a:r>
            <a:endParaRPr sz="1800">
              <a:solidFill>
                <a:srgbClr val="3F537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Navy </a:t>
            </a:r>
            <a:r>
              <a:rPr lang="en" sz="1800" b="1">
                <a:solidFill>
                  <a:srgbClr val="3F5378"/>
                </a:solidFill>
              </a:rPr>
              <a:t>#3f5378 </a:t>
            </a:r>
            <a:r>
              <a:rPr lang="en" sz="1800"/>
              <a:t>· Dark navy </a:t>
            </a:r>
            <a:r>
              <a:rPr lang="en" sz="1800" b="1"/>
              <a:t>#263248</a:t>
            </a:r>
            <a:r>
              <a:rPr lang="en" sz="1800" b="1">
                <a:solidFill>
                  <a:srgbClr val="3F5378"/>
                </a:solidFill>
              </a:rPr>
              <a:t> </a:t>
            </a:r>
            <a:r>
              <a:rPr lang="en" sz="1800"/>
              <a:t>· Yellow </a:t>
            </a:r>
            <a:r>
              <a:rPr lang="en" sz="1800" b="1">
                <a:solidFill>
                  <a:srgbClr val="FF9800"/>
                </a:solidFill>
              </a:rPr>
              <a:t>#ff9800</a:t>
            </a:r>
            <a:endParaRPr sz="1800" b="1">
              <a:solidFill>
                <a:srgbClr val="FF9800"/>
              </a:solidFill>
            </a:endParaRPr>
          </a:p>
        </p:txBody>
      </p:sp>
      <p:sp>
        <p:nvSpPr>
          <p:cNvPr id="522" name="Google Shape;522;p36"/>
          <p:cNvSpPr txBox="1"/>
          <p:nvPr/>
        </p:nvSpPr>
        <p:spPr>
          <a:xfrm>
            <a:off x="814275" y="4171650"/>
            <a:ext cx="613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 i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3" name="Google Shape;523;p3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24" name="Google Shape;524;p36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25" name="Google Shape;525;p3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275150" y="2132486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9800"/>
                </a:solidFill>
              </a:rPr>
              <a:t>Порядок работы</a:t>
            </a:r>
            <a:r>
              <a:rPr lang="en" sz="6000" dirty="0" smtClean="0">
                <a:solidFill>
                  <a:srgbClr val="FF9800"/>
                </a:solidFill>
              </a:rPr>
              <a:t>!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На листах, которые каждый получил при регистрации, находится </a:t>
            </a:r>
            <a:r>
              <a:rPr lang="en-US" sz="2000" b="1" dirty="0" smtClean="0"/>
              <a:t>QR</a:t>
            </a:r>
            <a:r>
              <a:rPr lang="ru-RU" sz="2000" b="1" dirty="0" smtClean="0"/>
              <a:t> код. Необходимо его отсканировать и выполнить задание, которое зашифровано.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5 минут на выполнение</a:t>
            </a:r>
            <a:endParaRPr sz="2000" b="1" dirty="0"/>
          </a:p>
        </p:txBody>
      </p:sp>
      <p:pic>
        <p:nvPicPr>
          <p:cNvPr id="215" name="Google Shape;215;p13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3539250" y="228252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033670" y="0"/>
            <a:ext cx="6584330" cy="10005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Определения </a:t>
            </a:r>
            <a:br>
              <a:rPr lang="ru-RU" sz="2800" dirty="0" smtClean="0"/>
            </a:br>
            <a:r>
              <a:rPr lang="ru-RU" sz="2800" dirty="0" smtClean="0"/>
              <a:t>«функциональная грамотность»</a:t>
            </a:r>
            <a:endParaRPr sz="2800"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185529" y="1000539"/>
            <a:ext cx="8700053" cy="3635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ru-RU" sz="1800" dirty="0" smtClean="0"/>
              <a:t>это </a:t>
            </a:r>
            <a:r>
              <a:rPr lang="ru-RU" sz="1800" dirty="0"/>
              <a:t>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</a:t>
            </a:r>
            <a:r>
              <a:rPr lang="ru-RU" sz="1800" dirty="0" smtClean="0"/>
              <a:t>социальных отношений;</a:t>
            </a:r>
          </a:p>
          <a:p>
            <a:pPr marL="342900" lvl="0" indent="-342900">
              <a:buFontTx/>
              <a:buChar char="-"/>
            </a:pPr>
            <a:r>
              <a:rPr lang="ru-RU" sz="1800" dirty="0" smtClean="0"/>
              <a:t> это способность </a:t>
            </a:r>
            <a:r>
              <a:rPr lang="ru-RU" sz="1800" dirty="0"/>
              <a:t>человека вступать в отношения с внешней средой и максимально быстро адаптироваться и функционировать в </a:t>
            </a:r>
            <a:r>
              <a:rPr lang="ru-RU" sz="1800" dirty="0" smtClean="0"/>
              <a:t>ней;</a:t>
            </a:r>
          </a:p>
          <a:p>
            <a:pPr marL="342900" lvl="0" indent="-342900">
              <a:buFontTx/>
              <a:buChar char="-"/>
            </a:pPr>
            <a:r>
              <a:rPr lang="ru-RU" sz="1800" dirty="0" smtClean="0"/>
              <a:t>это </a:t>
            </a:r>
            <a:r>
              <a:rPr lang="ru-RU" sz="1800" dirty="0"/>
              <a:t>базовое образование </a:t>
            </a:r>
            <a:r>
              <a:rPr lang="ru-RU" sz="1800" dirty="0" smtClean="0"/>
              <a:t>личности. </a:t>
            </a:r>
            <a:r>
              <a:rPr lang="ru-RU" sz="1800" dirty="0"/>
              <a:t>Ребенок должен обладать: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/>
              <a:t>готовностью успешно взаимодействовать с изменяющимся окружающим миром …; </a:t>
            </a:r>
            <a:endParaRPr lang="ru-RU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возможностью </a:t>
            </a:r>
            <a:r>
              <a:rPr lang="ru-RU" sz="1800" dirty="0"/>
              <a:t>решать различные (в том числе нестандартные) учебные и жизненные задачи</a:t>
            </a:r>
            <a:r>
              <a:rPr lang="ru-RU" sz="1800" dirty="0" smtClean="0"/>
              <a:t>…</a:t>
            </a:r>
            <a:r>
              <a:rPr lang="ru-RU" sz="1800" dirty="0"/>
              <a:t>;</a:t>
            </a:r>
            <a:endParaRPr lang="ru-RU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способностью </a:t>
            </a:r>
            <a:r>
              <a:rPr lang="ru-RU" sz="1800" dirty="0"/>
              <a:t>строить социальные отношения…;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совокупностью </a:t>
            </a:r>
            <a:r>
              <a:rPr lang="ru-RU" sz="1800" dirty="0"/>
              <a:t>рефлексивных умений, обеспечивающих оценку своей грамотности, стремление к дальнейшему образованию…</a:t>
            </a:r>
            <a:endParaRPr lang="ru-RU" sz="1800" dirty="0" smtClean="0"/>
          </a:p>
          <a:p>
            <a:pPr marL="342900" lvl="0" indent="-342900">
              <a:spcAft>
                <a:spcPts val="1000"/>
              </a:spcAft>
              <a:buFontTx/>
              <a:buChar char="-"/>
            </a:pPr>
            <a:endParaRPr sz="18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ФУНКЦИОНАЛЬНАЯ ГРАМОТНОСТЬ – ОВЛАДЕНИЕ КЛЮЧЕВЫМИ КОМПЕТЕНЦИЯМИ</a:t>
            </a:r>
            <a:endParaRPr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4" y="3582727"/>
            <a:ext cx="2359945" cy="7507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705" y="3645860"/>
            <a:ext cx="1891170" cy="526719"/>
          </a:xfrm>
          <a:prstGeom prst="rect">
            <a:avLst/>
          </a:prstGeom>
        </p:spPr>
      </p:pic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74034" y="1401808"/>
            <a:ext cx="7048579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2819400" y="2436672"/>
            <a:ext cx="2329070" cy="89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388704" y="2251732"/>
            <a:ext cx="467140" cy="315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74034" y="1401808"/>
            <a:ext cx="2544417" cy="79183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0174" y="1454975"/>
            <a:ext cx="2458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just">
              <a:buSzPts val="2400"/>
            </a:pPr>
            <a:r>
              <a:rPr lang="ru-RU" dirty="0" smtClean="0"/>
              <a:t>способность </a:t>
            </a:r>
            <a:endParaRPr lang="ru-RU" dirty="0"/>
          </a:p>
          <a:p>
            <a:pPr marL="76200" lvl="0" algn="just">
              <a:buSzPts val="2400"/>
            </a:pPr>
            <a:r>
              <a:rPr lang="ru-RU" dirty="0" smtClean="0"/>
              <a:t>взаимодействовать </a:t>
            </a:r>
            <a:endParaRPr lang="ru-RU" dirty="0"/>
          </a:p>
          <a:p>
            <a:pPr marL="76200" lvl="0" algn="just">
              <a:buSzPts val="2400"/>
            </a:pPr>
            <a:r>
              <a:rPr lang="ru-RU" dirty="0"/>
              <a:t>с окружающим миром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068957" y="2193641"/>
            <a:ext cx="424069" cy="262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04522" y="1401808"/>
            <a:ext cx="2242353" cy="791831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85" y="1401808"/>
            <a:ext cx="2063938" cy="81121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405270" y="3167270"/>
            <a:ext cx="457200" cy="3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8470" y="3226904"/>
            <a:ext cx="536713" cy="32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74034" y="3582728"/>
            <a:ext cx="2266122" cy="81895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082209" y="3571055"/>
            <a:ext cx="1928191" cy="76240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1260184" y="85713"/>
            <a:ext cx="5567700" cy="1047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200" dirty="0" smtClean="0">
                <a:solidFill>
                  <a:srgbClr val="FF98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ОЦЕНКА КАЧЕСТВА ОБРАЗОВАНИЯ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000" dirty="0">
              <a:solidFill>
                <a:srgbClr val="FF9800"/>
              </a:solidFill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Freeform 20"/>
          <p:cNvSpPr>
            <a:spLocks noGrp="1"/>
          </p:cNvSpPr>
          <p:nvPr>
            <p:ph type="subTitle" idx="4294967295"/>
          </p:nvPr>
        </p:nvSpPr>
        <p:spPr bwMode="auto">
          <a:xfrm>
            <a:off x="6264124" y="2963012"/>
            <a:ext cx="2841276" cy="128852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Общероссийская оценка по модели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PISA</a:t>
            </a: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002060"/>
                </a:solidFill>
              </a:rPr>
              <a:t>Приказ МИНПРОСВЕЩЕНИЯ </a:t>
            </a:r>
            <a:r>
              <a:rPr lang="ru-RU" sz="1200" b="1" dirty="0">
                <a:solidFill>
                  <a:srgbClr val="002060"/>
                </a:solidFill>
              </a:rPr>
              <a:t>N 219, РОСОБРНАДЗОРА приказ N 590, от 06.05.2019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9910" y="1528274"/>
            <a:ext cx="412142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«PISA позволяет понять, какая страна будет более конкурентоспособной в будущем за счёт потенциала подрастающего поколения»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Ковалёва руководитель центра оценки качества образования Института содержания и методов обучения РАО, координатор PISA в 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1" y="1163994"/>
            <a:ext cx="2048138" cy="13112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116" y="2989729"/>
            <a:ext cx="5705061" cy="1989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0459" y="3008695"/>
            <a:ext cx="588334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РФ среди других стран-участниц в 2018 году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баллов) из 79 стран мира</a:t>
            </a:r>
          </a:p>
          <a:p>
            <a:pPr algn="ctr"/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– 30 место</a:t>
            </a:r>
          </a:p>
          <a:p>
            <a:pPr marL="285750" indent="-285750" algn="ctr">
              <a:buFontTx/>
              <a:buChar char="-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– 31 место</a:t>
            </a:r>
          </a:p>
          <a:p>
            <a:pPr marL="285750" indent="-285750" algn="ctr">
              <a:buFontTx/>
              <a:buChar char="-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 – 33 место</a:t>
            </a:r>
            <a:r>
              <a:rPr lang="ru-RU" dirty="0" smtClean="0"/>
              <a:t>  </a:t>
            </a:r>
          </a:p>
          <a:p>
            <a:pPr marL="285750" indent="-285750" algn="ctr">
              <a:buFontTx/>
              <a:buChar char="-"/>
            </a:pPr>
            <a:endParaRPr lang="ru-RU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35514" y="1537988"/>
            <a:ext cx="6701390" cy="3186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800" dirty="0" smtClean="0"/>
              <a:t>недостаточная практическая ориентированность </a:t>
            </a:r>
            <a:r>
              <a:rPr lang="ru-RU" sz="1800" dirty="0"/>
              <a:t>содержания образования по русскому языку, математике и естественнонаучным дисциплинам, их </a:t>
            </a:r>
            <a:r>
              <a:rPr lang="ru-RU" sz="1800" dirty="0" smtClean="0"/>
              <a:t>оторванность </a:t>
            </a:r>
            <a:r>
              <a:rPr lang="ru-RU" sz="1800" dirty="0"/>
              <a:t>от реалий окружающей </a:t>
            </a:r>
            <a:r>
              <a:rPr lang="ru-RU" sz="1800" dirty="0" smtClean="0"/>
              <a:t>жизни;</a:t>
            </a:r>
          </a:p>
          <a:p>
            <a:pPr marL="285750" indent="-285750" algn="just">
              <a:spcBef>
                <a:spcPts val="0"/>
              </a:spcBef>
            </a:pPr>
            <a:r>
              <a:rPr lang="ru-RU" sz="1800" dirty="0" smtClean="0"/>
              <a:t>перегруженностью </a:t>
            </a:r>
            <a:r>
              <a:rPr lang="ru-RU" sz="1800" dirty="0"/>
              <a:t>программ и </a:t>
            </a:r>
            <a:r>
              <a:rPr lang="ru-RU" sz="1800" dirty="0" smtClean="0"/>
              <a:t>учебников;</a:t>
            </a:r>
          </a:p>
          <a:p>
            <a:pPr marL="285750" indent="-285750" algn="just">
              <a:spcBef>
                <a:spcPts val="0"/>
              </a:spcBef>
            </a:pPr>
            <a:r>
              <a:rPr lang="ru-RU" sz="1800" dirty="0" smtClean="0"/>
              <a:t>недостаточное внимание </a:t>
            </a:r>
            <a:r>
              <a:rPr lang="ru-RU" sz="1800" dirty="0"/>
              <a:t>к формированию </a:t>
            </a:r>
            <a:r>
              <a:rPr lang="ru-RU" sz="1800" dirty="0" err="1"/>
              <a:t>общеучебных</a:t>
            </a:r>
            <a:r>
              <a:rPr lang="ru-RU" sz="1800" dirty="0"/>
              <a:t> и интеллектуальных умений</a:t>
            </a:r>
            <a:r>
              <a:rPr lang="ru-RU" sz="1800" dirty="0" smtClean="0"/>
              <a:t>;</a:t>
            </a:r>
          </a:p>
          <a:p>
            <a:pPr marL="285750" indent="-285750" algn="just">
              <a:spcBef>
                <a:spcPts val="0"/>
              </a:spcBef>
            </a:pPr>
            <a:r>
              <a:rPr lang="ru-RU" sz="1800" dirty="0" smtClean="0"/>
              <a:t>недостаточное внимание </a:t>
            </a:r>
            <a:r>
              <a:rPr lang="ru-RU" sz="1800" dirty="0"/>
              <a:t>к формированию и развитию способности учащихся к осмыслению информации разного содержания и формы, ее оценке и использованию для разрешения различных ситуаций, близких к </a:t>
            </a:r>
            <a:r>
              <a:rPr lang="ru-RU" sz="1800" dirty="0" smtClean="0"/>
              <a:t>реальным.</a:t>
            </a:r>
            <a:endParaRPr lang="ru-RU" sz="1800" b="1" dirty="0"/>
          </a:p>
          <a:p>
            <a:pPr marL="0" lvl="0" indent="0">
              <a:buNone/>
            </a:pPr>
            <a:endParaRPr sz="1600"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5819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 smtClean="0"/>
              <a:t>Причины результатов в исследовании </a:t>
            </a:r>
            <a:r>
              <a:rPr lang="ru-RU" sz="2400" dirty="0"/>
              <a:t>PISA</a:t>
            </a:r>
            <a:endParaRPr sz="2400"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7136295" y="1158775"/>
            <a:ext cx="1863954" cy="2009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l="14535" t="34868" r="57264" b="21397"/>
          <a:stretch/>
        </p:blipFill>
        <p:spPr bwMode="auto">
          <a:xfrm>
            <a:off x="7036904" y="1003010"/>
            <a:ext cx="2114562" cy="296097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Навыки </a:t>
            </a:r>
            <a:r>
              <a:rPr lang="en-US" sz="3600" dirty="0">
                <a:solidFill>
                  <a:schemeClr val="bg1"/>
                </a:solidFill>
              </a:rPr>
              <a:t>XXI</a:t>
            </a:r>
            <a:r>
              <a:rPr lang="ru-RU" sz="3600" dirty="0">
                <a:solidFill>
                  <a:schemeClr val="bg1"/>
                </a:solidFill>
              </a:rPr>
              <a:t> века</a:t>
            </a: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5345" r="15904" b="65305"/>
          <a:stretch/>
        </p:blipFill>
        <p:spPr>
          <a:xfrm>
            <a:off x="2233096" y="1359782"/>
            <a:ext cx="4260470" cy="7247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343" y="2026719"/>
            <a:ext cx="26971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85797"/>
                </a:solidFill>
              </a:rPr>
              <a:t>Фундаментальные знания</a:t>
            </a:r>
            <a:endParaRPr lang="en-GB" sz="1200" b="1" dirty="0">
              <a:solidFill>
                <a:srgbClr val="185797"/>
              </a:solidFill>
            </a:endParaRPr>
          </a:p>
          <a:p>
            <a:pPr algn="ctr"/>
            <a:r>
              <a:rPr lang="ru-RU" sz="1200" dirty="0">
                <a:solidFill>
                  <a:srgbClr val="185797"/>
                </a:solidFill>
              </a:rPr>
              <a:t>Как ученики применяют ключевые навыки  в повседневной </a:t>
            </a:r>
            <a:r>
              <a:rPr lang="ru-RU" sz="1200" dirty="0" smtClean="0">
                <a:solidFill>
                  <a:srgbClr val="185797"/>
                </a:solidFill>
              </a:rPr>
              <a:t>жизни</a:t>
            </a:r>
          </a:p>
          <a:p>
            <a:pPr algn="ctr"/>
            <a:r>
              <a:rPr lang="en-SG" dirty="0" smtClean="0">
                <a:solidFill>
                  <a:srgbClr val="185797"/>
                </a:solidFill>
              </a:rPr>
              <a:t> </a:t>
            </a:r>
            <a:endParaRPr lang="en-SG" dirty="0">
              <a:solidFill>
                <a:srgbClr val="185797"/>
              </a:solidFill>
            </a:endParaRPr>
          </a:p>
        </p:txBody>
      </p:sp>
      <p:grpSp>
        <p:nvGrpSpPr>
          <p:cNvPr id="14" name="Group 23"/>
          <p:cNvGrpSpPr/>
          <p:nvPr/>
        </p:nvGrpSpPr>
        <p:grpSpPr>
          <a:xfrm>
            <a:off x="332582" y="2729231"/>
            <a:ext cx="2150556" cy="2414269"/>
            <a:chOff x="1337913" y="3426594"/>
            <a:chExt cx="2150556" cy="2414269"/>
          </a:xfrm>
        </p:grpSpPr>
        <p:sp>
          <p:nvSpPr>
            <p:cNvPr id="15" name="Rounded Rectangle 3"/>
            <p:cNvSpPr/>
            <p:nvPr/>
          </p:nvSpPr>
          <p:spPr>
            <a:xfrm>
              <a:off x="1337913" y="3426594"/>
              <a:ext cx="2143542" cy="2414269"/>
            </a:xfrm>
            <a:prstGeom prst="roundRect">
              <a:avLst>
                <a:gd name="adj" fmla="val 4992"/>
              </a:avLst>
            </a:prstGeom>
            <a:solidFill>
              <a:srgbClr val="A44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742432" y="3532431"/>
              <a:ext cx="1738701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1. </a:t>
              </a:r>
              <a:r>
                <a:rPr lang="ru-RU" sz="1200" dirty="0">
                  <a:solidFill>
                    <a:schemeClr val="bg1"/>
                  </a:solidFill>
                </a:rPr>
                <a:t>Языковая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716" y="3531002"/>
              <a:ext cx="414528" cy="2188464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742432" y="3924371"/>
              <a:ext cx="1664108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2. </a:t>
              </a:r>
              <a:r>
                <a:rPr lang="ru-RU" sz="1200" dirty="0">
                  <a:solidFill>
                    <a:schemeClr val="bg1"/>
                  </a:solidFill>
                </a:rPr>
                <a:t>Математическая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742432" y="4282956"/>
              <a:ext cx="1723944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3. </a:t>
              </a:r>
              <a:r>
                <a:rPr lang="ru-RU" sz="1200" dirty="0">
                  <a:solidFill>
                    <a:schemeClr val="bg1"/>
                  </a:solidFill>
                </a:rPr>
                <a:t>Естественно-научная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742431" y="4637825"/>
              <a:ext cx="1679832" cy="344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4. </a:t>
              </a:r>
              <a:r>
                <a:rPr lang="ru-RU" sz="1200" dirty="0">
                  <a:solidFill>
                    <a:schemeClr val="bg1"/>
                  </a:solidFill>
                </a:rPr>
                <a:t>ИКТ-грамотность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742433" y="5020510"/>
              <a:ext cx="1746036" cy="2738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5. </a:t>
              </a:r>
              <a:r>
                <a:rPr lang="ru-RU" sz="1200" dirty="0">
                  <a:solidFill>
                    <a:schemeClr val="bg1"/>
                  </a:solidFill>
                </a:rPr>
                <a:t>Финансовая 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742432" y="5511762"/>
              <a:ext cx="1701924" cy="1038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6. </a:t>
              </a:r>
              <a:r>
                <a:rPr lang="ru-RU" sz="1200" dirty="0">
                  <a:solidFill>
                    <a:schemeClr val="bg1"/>
                  </a:solidFill>
                </a:rPr>
                <a:t>Культурная и гражданская 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49828" y="2145783"/>
            <a:ext cx="342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85797"/>
                </a:solidFill>
              </a:rPr>
              <a:t>Компетенции</a:t>
            </a:r>
            <a:endParaRPr lang="en-GB" sz="1200" b="1" dirty="0">
              <a:solidFill>
                <a:srgbClr val="185797"/>
              </a:solidFill>
            </a:endParaRPr>
          </a:p>
          <a:p>
            <a:pPr algn="ctr"/>
            <a:r>
              <a:rPr lang="ru-RU" sz="1200" dirty="0">
                <a:solidFill>
                  <a:srgbClr val="185797"/>
                </a:solidFill>
              </a:rPr>
              <a:t>Как ученики решают сложные </a:t>
            </a:r>
            <a:r>
              <a:rPr lang="ru-RU" sz="1200" dirty="0" smtClean="0">
                <a:solidFill>
                  <a:srgbClr val="185797"/>
                </a:solidFill>
              </a:rPr>
              <a:t>задачи</a:t>
            </a:r>
          </a:p>
          <a:p>
            <a:pPr algn="ctr"/>
            <a:endParaRPr lang="en-GB" sz="1200" dirty="0">
              <a:solidFill>
                <a:srgbClr val="185797"/>
              </a:solidFill>
            </a:endParaRPr>
          </a:p>
        </p:txBody>
      </p:sp>
      <p:grpSp>
        <p:nvGrpSpPr>
          <p:cNvPr id="24" name="Group 43"/>
          <p:cNvGrpSpPr/>
          <p:nvPr/>
        </p:nvGrpSpPr>
        <p:grpSpPr>
          <a:xfrm>
            <a:off x="3299791" y="2739460"/>
            <a:ext cx="2431773" cy="2189020"/>
            <a:chOff x="3664664" y="3425685"/>
            <a:chExt cx="2143542" cy="1771958"/>
          </a:xfrm>
        </p:grpSpPr>
        <p:sp>
          <p:nvSpPr>
            <p:cNvPr id="25" name="Rounded Rectangle 34"/>
            <p:cNvSpPr/>
            <p:nvPr/>
          </p:nvSpPr>
          <p:spPr>
            <a:xfrm>
              <a:off x="3664664" y="3425685"/>
              <a:ext cx="2143542" cy="1771958"/>
            </a:xfrm>
            <a:prstGeom prst="roundRect">
              <a:avLst>
                <a:gd name="adj" fmla="val 4992"/>
              </a:avLst>
            </a:prstGeom>
            <a:solidFill>
              <a:srgbClr val="F78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184021" y="356859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7. </a:t>
              </a:r>
              <a:r>
                <a:rPr lang="ru-RU" sz="1200" dirty="0">
                  <a:solidFill>
                    <a:schemeClr val="bg1"/>
                  </a:solidFill>
                </a:rPr>
                <a:t>Критическое мышление</a:t>
              </a:r>
              <a:r>
                <a:rPr lang="en-SG" sz="1200" dirty="0">
                  <a:solidFill>
                    <a:schemeClr val="bg1"/>
                  </a:solidFill>
                </a:rPr>
                <a:t>/ </a:t>
              </a:r>
              <a:endParaRPr lang="ru-RU" sz="1200" dirty="0">
                <a:solidFill>
                  <a:schemeClr val="bg1"/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ru-RU" sz="1200" dirty="0">
                  <a:solidFill>
                    <a:schemeClr val="bg1"/>
                  </a:solidFill>
                </a:rPr>
                <a:t>решение проблем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169263" y="392346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8. </a:t>
              </a:r>
              <a:r>
                <a:rPr lang="ru-RU" sz="1200" dirty="0">
                  <a:solidFill>
                    <a:schemeClr val="bg1"/>
                  </a:solidFill>
                </a:rPr>
                <a:t>Креативность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169263" y="428204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9. </a:t>
              </a:r>
              <a:r>
                <a:rPr lang="ru-RU" sz="1200" dirty="0">
                  <a:solidFill>
                    <a:schemeClr val="bg1"/>
                  </a:solidFill>
                </a:rPr>
                <a:t>Коммуникация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135826" y="4636915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10. </a:t>
              </a:r>
              <a:r>
                <a:rPr lang="ru-RU" sz="1200" dirty="0">
                  <a:solidFill>
                    <a:schemeClr val="bg1"/>
                  </a:solidFill>
                </a:rPr>
                <a:t>Сотрудничество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228" y="3470062"/>
              <a:ext cx="414528" cy="1520952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5887148" y="2093129"/>
            <a:ext cx="2975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85797"/>
                </a:solidFill>
              </a:rPr>
              <a:t>Черты характера</a:t>
            </a:r>
            <a:endParaRPr lang="en-GB" sz="1200" b="1" dirty="0">
              <a:solidFill>
                <a:srgbClr val="185797"/>
              </a:solidFill>
            </a:endParaRPr>
          </a:p>
          <a:p>
            <a:pPr algn="ctr"/>
            <a:r>
              <a:rPr lang="ru-RU" sz="1200" dirty="0">
                <a:solidFill>
                  <a:srgbClr val="185797"/>
                </a:solidFill>
              </a:rPr>
              <a:t>Как ученики решают задачи в изменяющихся </a:t>
            </a:r>
            <a:r>
              <a:rPr lang="ru-RU" sz="1200" dirty="0" smtClean="0">
                <a:solidFill>
                  <a:srgbClr val="185797"/>
                </a:solidFill>
              </a:rPr>
              <a:t>условиях</a:t>
            </a:r>
          </a:p>
          <a:p>
            <a:pPr algn="ctr"/>
            <a:endParaRPr lang="en-GB" sz="1200" dirty="0">
              <a:solidFill>
                <a:srgbClr val="185797"/>
              </a:solidFill>
            </a:endParaRPr>
          </a:p>
        </p:txBody>
      </p:sp>
      <p:grpSp>
        <p:nvGrpSpPr>
          <p:cNvPr id="32" name="Group 55"/>
          <p:cNvGrpSpPr/>
          <p:nvPr/>
        </p:nvGrpSpPr>
        <p:grpSpPr>
          <a:xfrm>
            <a:off x="6558099" y="2770737"/>
            <a:ext cx="2380492" cy="2148509"/>
            <a:chOff x="5705545" y="3426594"/>
            <a:chExt cx="2352276" cy="2414269"/>
          </a:xfrm>
        </p:grpSpPr>
        <p:sp>
          <p:nvSpPr>
            <p:cNvPr id="33" name="Rounded Rectangle 45"/>
            <p:cNvSpPr/>
            <p:nvPr/>
          </p:nvSpPr>
          <p:spPr>
            <a:xfrm>
              <a:off x="5705545" y="3426594"/>
              <a:ext cx="2352276" cy="2414269"/>
            </a:xfrm>
            <a:prstGeom prst="roundRect">
              <a:avLst>
                <a:gd name="adj" fmla="val 4992"/>
              </a:avLst>
            </a:prstGeom>
            <a:solidFill>
              <a:srgbClr val="019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6217888" y="3567682"/>
              <a:ext cx="1802949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 smtClean="0">
                  <a:solidFill>
                    <a:schemeClr val="bg1"/>
                  </a:solidFill>
                </a:rPr>
                <a:t>11.</a:t>
              </a:r>
              <a:r>
                <a:rPr lang="ru-RU" sz="1200" dirty="0" smtClean="0">
                  <a:solidFill>
                    <a:schemeClr val="bg1"/>
                  </a:solidFill>
                </a:rPr>
                <a:t>Любознательность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203130" y="392255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12. </a:t>
              </a:r>
              <a:r>
                <a:rPr lang="ru-RU" sz="1200" dirty="0" smtClean="0">
                  <a:solidFill>
                    <a:schemeClr val="bg1"/>
                  </a:solidFill>
                </a:rPr>
                <a:t>Инициативность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270135" y="4251387"/>
              <a:ext cx="1623863" cy="3498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13. </a:t>
              </a:r>
              <a:r>
                <a:rPr lang="ru-RU" sz="1200" dirty="0">
                  <a:solidFill>
                    <a:schemeClr val="bg1"/>
                  </a:solidFill>
                </a:rPr>
                <a:t>Упорство/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ru-RU" sz="1200" dirty="0">
                  <a:solidFill>
                    <a:schemeClr val="bg1"/>
                  </a:solidFill>
                </a:rPr>
                <a:t>настойчивость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218853" y="4636005"/>
              <a:ext cx="163023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14.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</a:rPr>
                <a:t>Приспособляемость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6225223" y="498196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15. </a:t>
              </a:r>
              <a:r>
                <a:rPr lang="ru-RU" sz="1200" dirty="0">
                  <a:solidFill>
                    <a:schemeClr val="bg1"/>
                  </a:solidFill>
                </a:rPr>
                <a:t>Лидерство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6229726" y="5373184"/>
              <a:ext cx="1564027" cy="3498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16. </a:t>
              </a:r>
              <a:r>
                <a:rPr lang="ru-RU" sz="1200" dirty="0">
                  <a:solidFill>
                    <a:schemeClr val="bg1"/>
                  </a:solidFill>
                </a:rPr>
                <a:t>Социо-культурная осведомленность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102" y="3497095"/>
              <a:ext cx="432816" cy="2282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Виды (направления) функциональной грамотности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108450" y="1399302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Математическая грамотность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180534" y="1829399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Читательская грамотность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6857500" y="709483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Естественнонаучная грамотность 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1" y="2259496"/>
            <a:ext cx="2463651" cy="1849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76" y="2936608"/>
            <a:ext cx="3441503" cy="1935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44" y="1676399"/>
            <a:ext cx="2899180" cy="217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1216</Words>
  <Application>Microsoft Office PowerPoint</Application>
  <PresentationFormat>Экран (16:9)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Roboto Condensed Light</vt:lpstr>
      <vt:lpstr>Times New Roman</vt:lpstr>
      <vt:lpstr>Arvo</vt:lpstr>
      <vt:lpstr>Roboto Condensed</vt:lpstr>
      <vt:lpstr>Salerio template</vt:lpstr>
      <vt:lpstr>Формирование функциональной грамотности</vt:lpstr>
      <vt:lpstr>Цель и задачи:</vt:lpstr>
      <vt:lpstr>Порядок работы!</vt:lpstr>
      <vt:lpstr>Определения  «функциональная грамотность»</vt:lpstr>
      <vt:lpstr>ФУНКЦИОНАЛЬНАЯ ГРАМОТНОСТЬ – ОВЛАДЕНИЕ КЛЮЧЕВЫМИ КОМПЕТЕНЦИЯМИ</vt:lpstr>
      <vt:lpstr> МЕЖДУНАРОДНАЯ ОЦЕНКА КАЧЕСТВА ОБРАЗОВАНИЯ </vt:lpstr>
      <vt:lpstr>Причины результатов в исследовании PISA</vt:lpstr>
      <vt:lpstr> Навыки XXI века </vt:lpstr>
      <vt:lpstr>Виды (направления) функциональной грамотности</vt:lpstr>
      <vt:lpstr>Виды (направления) функциональной грамотности</vt:lpstr>
      <vt:lpstr>Задание «Давайте решим вместе…»</vt:lpstr>
      <vt:lpstr>Задание 1 «Команда лыжников»</vt:lpstr>
      <vt:lpstr>Задание 2. Найденыш</vt:lpstr>
      <vt:lpstr>Задание 3. Школа будущего</vt:lpstr>
      <vt:lpstr>Задание 4. Как составляли семейный бюджет</vt:lpstr>
      <vt:lpstr>Задание 5. Аня и её собака</vt:lpstr>
      <vt:lpstr>Задание 6. Погружение</vt:lpstr>
      <vt:lpstr>ссылки</vt:lpstr>
      <vt:lpstr>Нормативная база:</vt:lpstr>
      <vt:lpstr>PRESENTATION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</dc:title>
  <cp:lastModifiedBy>204-5</cp:lastModifiedBy>
  <cp:revision>35</cp:revision>
  <dcterms:modified xsi:type="dcterms:W3CDTF">2022-01-26T11:19:33Z</dcterms:modified>
</cp:coreProperties>
</file>